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5143500" cx="9144000"/>
  <p:notesSz cx="6858000" cy="9144000"/>
  <p:embeddedFontLst>
    <p:embeddedFont>
      <p:font typeface="Anton"/>
      <p:regular r:id="rId54"/>
    </p:embeddedFont>
    <p:embeddedFont>
      <p:font typeface="Lato"/>
      <p:regular r:id="rId55"/>
      <p:bold r:id="rId56"/>
      <p:italic r:id="rId57"/>
      <p:boldItalic r:id="rId58"/>
    </p:embeddedFont>
    <p:embeddedFont>
      <p:font typeface="Helvetica Neue"/>
      <p:regular r:id="rId59"/>
      <p:bold r:id="rId60"/>
      <p:italic r:id="rId61"/>
      <p:boldItalic r:id="rId62"/>
    </p:embeddedFont>
    <p:embeddedFont>
      <p:font typeface="Helvetica Neue Light"/>
      <p:regular r:id="rId63"/>
      <p:bold r:id="rId64"/>
      <p:italic r:id="rId65"/>
      <p:boldItalic r:id="rId66"/>
    </p:embeddedFont>
    <p:embeddedFont>
      <p:font typeface="DM Sans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schemas.openxmlformats.org/officeDocument/2006/relationships/font" Target="fonts/DMSans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-boldItalic.fntdata"/><Relationship Id="rId61" Type="http://schemas.openxmlformats.org/officeDocument/2006/relationships/font" Target="fonts/HelveticaNeue-italic.fntdata"/><Relationship Id="rId20" Type="http://schemas.openxmlformats.org/officeDocument/2006/relationships/slide" Target="slides/slide15.xml"/><Relationship Id="rId64" Type="http://schemas.openxmlformats.org/officeDocument/2006/relationships/font" Target="fonts/HelveticaNeueLight-bold.fntdata"/><Relationship Id="rId63" Type="http://schemas.openxmlformats.org/officeDocument/2006/relationships/font" Target="fonts/HelveticaNeueLight-regular.fntdata"/><Relationship Id="rId22" Type="http://schemas.openxmlformats.org/officeDocument/2006/relationships/slide" Target="slides/slide17.xml"/><Relationship Id="rId66" Type="http://schemas.openxmlformats.org/officeDocument/2006/relationships/font" Target="fonts/HelveticaNeueLight-boldItalic.fntdata"/><Relationship Id="rId21" Type="http://schemas.openxmlformats.org/officeDocument/2006/relationships/slide" Target="slides/slide16.xml"/><Relationship Id="rId65" Type="http://schemas.openxmlformats.org/officeDocument/2006/relationships/font" Target="fonts/HelveticaNeueLight-italic.fntdata"/><Relationship Id="rId24" Type="http://schemas.openxmlformats.org/officeDocument/2006/relationships/slide" Target="slides/slide19.xml"/><Relationship Id="rId68" Type="http://schemas.openxmlformats.org/officeDocument/2006/relationships/font" Target="fonts/DMSans-bold.fntdata"/><Relationship Id="rId23" Type="http://schemas.openxmlformats.org/officeDocument/2006/relationships/slide" Target="slides/slide18.xml"/><Relationship Id="rId67" Type="http://schemas.openxmlformats.org/officeDocument/2006/relationships/font" Target="fonts/DMSans-regular.fntdata"/><Relationship Id="rId60" Type="http://schemas.openxmlformats.org/officeDocument/2006/relationships/font" Target="fonts/HelveticaNeue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DMSans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Lato-regular.fntdata"/><Relationship Id="rId10" Type="http://schemas.openxmlformats.org/officeDocument/2006/relationships/slide" Target="slides/slide5.xml"/><Relationship Id="rId54" Type="http://schemas.openxmlformats.org/officeDocument/2006/relationships/font" Target="fonts/Anton-regular.fntdata"/><Relationship Id="rId13" Type="http://schemas.openxmlformats.org/officeDocument/2006/relationships/slide" Target="slides/slide8.xml"/><Relationship Id="rId57" Type="http://schemas.openxmlformats.org/officeDocument/2006/relationships/font" Target="fonts/Lato-italic.fntdata"/><Relationship Id="rId12" Type="http://schemas.openxmlformats.org/officeDocument/2006/relationships/slide" Target="slides/slide7.xml"/><Relationship Id="rId56" Type="http://schemas.openxmlformats.org/officeDocument/2006/relationships/font" Target="fonts/Lato-bold.fntdata"/><Relationship Id="rId15" Type="http://schemas.openxmlformats.org/officeDocument/2006/relationships/slide" Target="slides/slide10.xml"/><Relationship Id="rId59" Type="http://schemas.openxmlformats.org/officeDocument/2006/relationships/font" Target="fonts/HelveticaNeue-regular.fntdata"/><Relationship Id="rId14" Type="http://schemas.openxmlformats.org/officeDocument/2006/relationships/slide" Target="slides/slide9.xml"/><Relationship Id="rId58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87edb21d4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87edb21d4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025c22f03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025c22f03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25c22f03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025c22f03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25c22f03b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025c22f03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f30913b149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f30913b14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f30913b149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f30913b149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f30913b149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f30913b149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f30913b149_0_1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f30913b14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f9c0a99e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f9c0a99e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f30913b14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f30913b14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f30913b149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f30913b149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8f27a64521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8f27a6452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30913b149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f30913b149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f30913b149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f30913b149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f30913b149_0_1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f30913b149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f9c0a99eb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f9c0a99eb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f30913b149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f30913b149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37b6aeaca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37b6aeaca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f30913b149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f30913b149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025c22f03b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025c22f03b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025c22f03b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025c22f03b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025c22f03b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025c22f03b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f27a64521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f27a64521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f30913b149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f30913b149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f30913b149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f30913b149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f30913b149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f30913b149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f30913b149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f30913b149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025c22f03b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025c22f03b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30913b149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f30913b149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f30913b149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f30913b149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f30913b149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f30913b149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f30913b149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f30913b149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f30913b149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f30913b149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f30913b1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f30913b1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f30913b149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f30913b149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f30913b149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f30913b149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f30913b149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f30913b149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30913b149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30913b149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f30913b149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f30913b149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e48ed4210b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e48ed4210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e48ed4210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e48ed4210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e48ed4210b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e48ed4210b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e48ed4210b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e48ed4210b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30913b14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30913b14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f30913b14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f30913b14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30913b14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f30913b14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30913b14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30913b14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30913b14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30913b14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4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8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7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9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3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5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57" name="Google Shape;57;p14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2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21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22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2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" name="Google Shape;8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" name="Google Shape;8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5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2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23.png"/><Relationship Id="rId5" Type="http://schemas.openxmlformats.org/officeDocument/2006/relationships/image" Target="../media/image3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23.png"/><Relationship Id="rId5" Type="http://schemas.openxmlformats.org/officeDocument/2006/relationships/image" Target="../media/image33.jpg"/><Relationship Id="rId6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43.png"/><Relationship Id="rId5" Type="http://schemas.openxmlformats.org/officeDocument/2006/relationships/image" Target="../media/image8.png"/><Relationship Id="rId6" Type="http://schemas.openxmlformats.org/officeDocument/2006/relationships/image" Target="../media/image5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10.png"/><Relationship Id="rId5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babeljs.io/" TargetMode="External"/><Relationship Id="rId4" Type="http://schemas.openxmlformats.org/officeDocument/2006/relationships/image" Target="../media/image39.png"/><Relationship Id="rId5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5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5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41.jpg"/><Relationship Id="rId5" Type="http://schemas.openxmlformats.org/officeDocument/2006/relationships/image" Target="../media/image49.jpg"/><Relationship Id="rId6" Type="http://schemas.openxmlformats.org/officeDocument/2006/relationships/image" Target="../media/image37.png"/><Relationship Id="rId7" Type="http://schemas.openxmlformats.org/officeDocument/2006/relationships/image" Target="../media/image5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4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5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4.png"/><Relationship Id="rId4" Type="http://schemas.openxmlformats.org/officeDocument/2006/relationships/image" Target="../media/image10.png"/><Relationship Id="rId5" Type="http://schemas.openxmlformats.org/officeDocument/2006/relationships/image" Target="../media/image1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5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9.png"/><Relationship Id="rId4" Type="http://schemas.openxmlformats.org/officeDocument/2006/relationships/image" Target="../media/image42.png"/><Relationship Id="rId5" Type="http://schemas.openxmlformats.org/officeDocument/2006/relationships/image" Target="../media/image44.png"/><Relationship Id="rId6" Type="http://schemas.openxmlformats.org/officeDocument/2006/relationships/hyperlink" Target="https://coderhouse.hiringroom.com/jobs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Relationship Id="rId4" Type="http://schemas.openxmlformats.org/officeDocument/2006/relationships/image" Target="../media/image56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5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60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png"/><Relationship Id="rId4" Type="http://schemas.openxmlformats.org/officeDocument/2006/relationships/image" Target="../media/image23.png"/><Relationship Id="rId5" Type="http://schemas.openxmlformats.org/officeDocument/2006/relationships/image" Target="../media/image55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1.png"/><Relationship Id="rId4" Type="http://schemas.openxmlformats.org/officeDocument/2006/relationships/image" Target="../media/image1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ww.typescriptlang.org/docs/handbook/compiler-options.html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2.png"/><Relationship Id="rId4" Type="http://schemas.openxmlformats.org/officeDocument/2006/relationships/image" Target="../media/image1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0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5" Type="http://schemas.openxmlformats.org/officeDocument/2006/relationships/image" Target="../media/image27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6.png"/><Relationship Id="rId4" Type="http://schemas.openxmlformats.org/officeDocument/2006/relationships/image" Target="../media/image1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6.png"/><Relationship Id="rId4" Type="http://schemas.openxmlformats.org/officeDocument/2006/relationships/image" Target="../media/image1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4.png"/><Relationship Id="rId4" Type="http://schemas.openxmlformats.org/officeDocument/2006/relationships/image" Target="../media/image1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3.png"/><Relationship Id="rId4" Type="http://schemas.openxmlformats.org/officeDocument/2006/relationships/image" Target="../media/image1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1.png"/><Relationship Id="rId4" Type="http://schemas.openxmlformats.org/officeDocument/2006/relationships/image" Target="../media/image6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1.png"/><Relationship Id="rId4" Type="http://schemas.openxmlformats.org/officeDocument/2006/relationships/image" Target="../media/image6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2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Relationship Id="rId6" Type="http://schemas.openxmlformats.org/officeDocument/2006/relationships/image" Target="../media/image17.jpg"/><Relationship Id="rId7" Type="http://schemas.openxmlformats.org/officeDocument/2006/relationships/image" Target="../media/image16.png"/><Relationship Id="rId8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2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7"/>
          <p:cNvSpPr txBox="1"/>
          <p:nvPr/>
        </p:nvSpPr>
        <p:spPr>
          <a:xfrm>
            <a:off x="528500" y="1727025"/>
            <a:ext cx="80226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 Node.js como herramienta de desarrollo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90" name="Google Shape;90;p27"/>
          <p:cNvSpPr txBox="1"/>
          <p:nvPr/>
        </p:nvSpPr>
        <p:spPr>
          <a:xfrm>
            <a:off x="2022750" y="1163150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13. </a:t>
            </a:r>
            <a:r>
              <a:rPr lang="en-GB" sz="2000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Programación Backend</a:t>
            </a:r>
            <a:endParaRPr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1" name="Google Shape;91;p27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6"/>
          <p:cNvSpPr txBox="1"/>
          <p:nvPr/>
        </p:nvSpPr>
        <p:spPr>
          <a:xfrm>
            <a:off x="329250" y="1201700"/>
            <a:ext cx="8009700" cy="3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Existen varias formas de utilizar Babel. Vamos a trabajar con la versión en línea de comandos (CLI) que realiza una compilación directa. Para ello: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AutoNum type="arabicPeriod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Creamos un proyecto de Node.js con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npm init -y</a:t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AutoNum type="arabicPeriod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Instalamos la librería Babel, el cliente, y el plugin</a:t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npm install @babel/core @babel/cli @babel/preset-env</a:t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AutoNum type="arabicPeriod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primer módulo es la librería principal, el segundo es el cliente por terminal, y el tercero es el plugin de configuración para que soporte todos los JavaScript de la nueva generación.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8" name="Google Shape;188;p36"/>
          <p:cNvSpPr txBox="1"/>
          <p:nvPr/>
        </p:nvSpPr>
        <p:spPr>
          <a:xfrm>
            <a:off x="3410575" y="295825"/>
            <a:ext cx="41574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Babel.js y Node.js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89" name="Google Shape;18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225" y="1675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575" y="295824"/>
            <a:ext cx="2738801" cy="7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 txBox="1"/>
          <p:nvPr/>
        </p:nvSpPr>
        <p:spPr>
          <a:xfrm>
            <a:off x="329250" y="1201700"/>
            <a:ext cx="8009700" cy="3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último paso que nos queda es crear el fichero de configuración de Babel “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.babelrc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” y decirle con que plugin vamos a trabajar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Luego vamos a crear un archivo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origen.js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con el siguiente código: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7" name="Google Shape;197;p37"/>
          <p:cNvSpPr txBox="1"/>
          <p:nvPr/>
        </p:nvSpPr>
        <p:spPr>
          <a:xfrm>
            <a:off x="3410525" y="295825"/>
            <a:ext cx="41574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Babel.js y Node.js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98" name="Google Shape;19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225" y="1675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575" y="295824"/>
            <a:ext cx="2738801" cy="7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650" y="3928525"/>
            <a:ext cx="7103350" cy="80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7"/>
          <p:cNvSpPr txBox="1"/>
          <p:nvPr/>
        </p:nvSpPr>
        <p:spPr>
          <a:xfrm>
            <a:off x="1132750" y="2280975"/>
            <a:ext cx="5686500" cy="7851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"presets"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r>
              <a:rPr lang="en-GB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"@babel/preset-env"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 txBox="1"/>
          <p:nvPr/>
        </p:nvSpPr>
        <p:spPr>
          <a:xfrm>
            <a:off x="359400" y="898675"/>
            <a:ext cx="8425200" cy="18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código escrito en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origen.js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pertenece a </a:t>
            </a:r>
            <a:r>
              <a:rPr i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ES6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ya que usa </a:t>
            </a:r>
            <a:r>
              <a:rPr i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const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las nuevas </a:t>
            </a:r>
            <a:r>
              <a:rPr i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arrow functions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queremos que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Babel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 convierta a </a:t>
            </a:r>
            <a:r>
              <a:rPr i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JS5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ello, definimos un script en el </a:t>
            </a:r>
            <a:r>
              <a:rPr i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package.json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"build": "babel ./origen.js -o ./destino.js -w"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opción -w nos permite transpilar automáticamente ante los cambios en origen.js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8" name="Google Shape;208;p38"/>
          <p:cNvSpPr txBox="1"/>
          <p:nvPr/>
        </p:nvSpPr>
        <p:spPr>
          <a:xfrm>
            <a:off x="1733825" y="167575"/>
            <a:ext cx="56832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Transpilando de ES6 a JS5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09" name="Google Shape;20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8"/>
          <p:cNvSpPr txBox="1"/>
          <p:nvPr/>
        </p:nvSpPr>
        <p:spPr>
          <a:xfrm>
            <a:off x="464625" y="3600700"/>
            <a:ext cx="3429600" cy="11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Así obtenemos el archivo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destino.js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Babel.js nos genera.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11" name="Google Shape;21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2050" y="3397600"/>
            <a:ext cx="3429630" cy="15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625" y="113378"/>
            <a:ext cx="1186526" cy="839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9"/>
          <p:cNvSpPr txBox="1"/>
          <p:nvPr/>
        </p:nvSpPr>
        <p:spPr>
          <a:xfrm>
            <a:off x="286025" y="91375"/>
            <a:ext cx="366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completo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19" name="Google Shape;21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213" y="653925"/>
            <a:ext cx="8424125" cy="448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9"/>
          <p:cNvPicPr preferRelativeResize="0"/>
          <p:nvPr/>
        </p:nvPicPr>
        <p:blipFill>
          <a:blip r:embed="rId5">
            <a:alphaModFix amt="86000"/>
          </a:blip>
          <a:stretch>
            <a:fillRect/>
          </a:stretch>
        </p:blipFill>
        <p:spPr>
          <a:xfrm>
            <a:off x="4275250" y="2710275"/>
            <a:ext cx="3363700" cy="76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0"/>
          <p:cNvSpPr txBox="1"/>
          <p:nvPr/>
        </p:nvSpPr>
        <p:spPr>
          <a:xfrm>
            <a:off x="286025" y="91375"/>
            <a:ext cx="84279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Babel: Web oficial  </a:t>
            </a:r>
            <a:r>
              <a:rPr i="1" lang="en-GB" sz="3600" u="sng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3"/>
              </a:rPr>
              <a:t>https://babeljs.io/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27" name="Google Shape;22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88400"/>
            <a:ext cx="9143998" cy="4355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0"/>
          <p:cNvSpPr/>
          <p:nvPr/>
        </p:nvSpPr>
        <p:spPr>
          <a:xfrm>
            <a:off x="4085700" y="4709975"/>
            <a:ext cx="1125000" cy="36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40"/>
          <p:cNvSpPr/>
          <p:nvPr/>
        </p:nvSpPr>
        <p:spPr>
          <a:xfrm>
            <a:off x="5038750" y="1121700"/>
            <a:ext cx="352200" cy="5829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1"/>
          <p:cNvSpPr txBox="1"/>
          <p:nvPr/>
        </p:nvSpPr>
        <p:spPr>
          <a:xfrm>
            <a:off x="286025" y="91375"/>
            <a:ext cx="84279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Babel: Online Transpiler ES6 -&gt; JS5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36" name="Google Shape;23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34175"/>
            <a:ext cx="9144001" cy="430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2"/>
          <p:cNvSpPr txBox="1"/>
          <p:nvPr/>
        </p:nvSpPr>
        <p:spPr>
          <a:xfrm>
            <a:off x="809552" y="2556000"/>
            <a:ext cx="752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COLOR ALEATORIO CON BABEL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Tiempo: 10 minutos</a:t>
            </a:r>
            <a:endParaRPr i="1"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43" name="Google Shape;24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3"/>
          <p:cNvSpPr txBox="1"/>
          <p:nvPr/>
        </p:nvSpPr>
        <p:spPr>
          <a:xfrm>
            <a:off x="442500" y="850750"/>
            <a:ext cx="8259000" cy="31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Realizar un programa que genere un color aleatorio en formato RGB (canal rojo, verde y azul entre 0 y 255) y lo muestre por consola. Este estará implementado en un archivo llamado color.js 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funcionalidad debe estar implementada dentro de una clase y deberá utilizar sintaxis ES6 (const, let, arrow function y template string).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Convertir este código ES6 a JS5 con Babel. Realizar esta conversión en forma automática dentro de un proyecto node.js que utilice Babel CLI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51" name="Google Shape;251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4"/>
          <p:cNvSpPr txBox="1"/>
          <p:nvPr/>
        </p:nvSpPr>
        <p:spPr>
          <a:xfrm>
            <a:off x="0" y="124450"/>
            <a:ext cx="91440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TSC: Typescript compiler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57" name="Google Shape;25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975" y="1032000"/>
            <a:ext cx="2444900" cy="176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6875" y="2167575"/>
            <a:ext cx="4944349" cy="212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6425" y="986075"/>
            <a:ext cx="3371850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2907325"/>
            <a:ext cx="3472074" cy="1862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5"/>
          <p:cNvSpPr txBox="1"/>
          <p:nvPr/>
        </p:nvSpPr>
        <p:spPr>
          <a:xfrm>
            <a:off x="359400" y="1615600"/>
            <a:ext cx="8425200" cy="3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archivos de TypeScript se compilan en JavaScript mediante TSC: el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compilador de TypeScript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TSC se puede instalar como paquete TypeScript a través de npm</a:t>
            </a:r>
            <a:endParaRPr b="1" i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transpilar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archivos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Typescript a Javascript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 hacemos a través de un proyecto en Node.js configurado como se muestra a continuación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6" name="Google Shape;266;p45"/>
          <p:cNvSpPr txBox="1"/>
          <p:nvPr/>
        </p:nvSpPr>
        <p:spPr>
          <a:xfrm>
            <a:off x="3464625" y="372025"/>
            <a:ext cx="41823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¿Qué es TSC?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67" name="Google Shape;26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225" y="1675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650" y="287800"/>
            <a:ext cx="3114225" cy="112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8"/>
          <p:cNvSpPr txBox="1"/>
          <p:nvPr/>
        </p:nvSpPr>
        <p:spPr>
          <a:xfrm>
            <a:off x="4006550" y="360225"/>
            <a:ext cx="4624800" cy="46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-GB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Comprender el concepto de </a:t>
            </a:r>
            <a:r>
              <a:rPr lang="en-GB" sz="1700"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transpilador</a:t>
            </a:r>
            <a:r>
              <a:rPr lang="en-GB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7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-GB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Instalación y uso de </a:t>
            </a:r>
            <a:r>
              <a:rPr lang="en-GB" sz="1700"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Babel </a:t>
            </a:r>
            <a:r>
              <a:rPr lang="en-GB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mediante Node.js.</a:t>
            </a:r>
            <a:endParaRPr sz="17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700"/>
              <a:buChar char="●"/>
            </a:pP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Instalación y uso de</a:t>
            </a:r>
            <a:r>
              <a:rPr lang="en-GB" sz="17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Typescript </a:t>
            </a: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un proyecto Node.js.</a:t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97" name="Google Shape;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8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0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</a:t>
            </a:r>
            <a:r>
              <a:rPr i="1" lang="en-GB" sz="3000">
                <a:latin typeface="Anton"/>
                <a:ea typeface="Anton"/>
                <a:cs typeface="Anton"/>
                <a:sym typeface="Anton"/>
              </a:rPr>
              <a:t>DE LA CLASE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9" name="Google Shape;9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 txBox="1"/>
          <p:nvPr/>
        </p:nvSpPr>
        <p:spPr>
          <a:xfrm>
            <a:off x="329250" y="1447350"/>
            <a:ext cx="8425200" cy="3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AutoNum type="arabicPeriod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Creamos un proyecto de Node.js con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npm init -y</a:t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AutoNum type="arabicPeriod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Instalamos el TSC mediante npm: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npm i typescript</a:t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AutoNum type="arabicPeriod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Creamos un archivo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index.ts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contenido en Typescript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AutoNum type="arabicPeriod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Transpilamos con el comando: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node_modules/.bin/tsc ./index.ts -w</a:t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AutoNum type="arabicPeriod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Verificamos que en nuestra carpeta de proyecto se encuentre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index.js</a:t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Siguiendo esta serie de pasos logramos convertir un archivo codificado en Typescript en su equivalente Javascript que pueda ser ejecutado en un navegador o en la plataforma Node.js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5" name="Google Shape;275;p46"/>
          <p:cNvSpPr txBox="1"/>
          <p:nvPr/>
        </p:nvSpPr>
        <p:spPr>
          <a:xfrm>
            <a:off x="3221300" y="295825"/>
            <a:ext cx="43467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Typescript y Node.js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76" name="Google Shape;27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225" y="1675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450" y="214150"/>
            <a:ext cx="2645249" cy="98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7"/>
          <p:cNvSpPr txBox="1"/>
          <p:nvPr/>
        </p:nvSpPr>
        <p:spPr>
          <a:xfrm>
            <a:off x="286025" y="91375"/>
            <a:ext cx="366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completo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84" name="Google Shape;28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950" y="640675"/>
            <a:ext cx="8464699" cy="451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7"/>
          <p:cNvPicPr preferRelativeResize="0"/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3602975" y="2376350"/>
            <a:ext cx="3205475" cy="86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8"/>
          <p:cNvSpPr txBox="1"/>
          <p:nvPr/>
        </p:nvSpPr>
        <p:spPr>
          <a:xfrm>
            <a:off x="809552" y="2556000"/>
            <a:ext cx="752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COLOR ALEATORIO CON TSC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Tiempo: 10 minutos</a:t>
            </a:r>
            <a:endParaRPr i="1"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92" name="Google Shape;29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9"/>
          <p:cNvSpPr txBox="1"/>
          <p:nvPr/>
        </p:nvSpPr>
        <p:spPr>
          <a:xfrm>
            <a:off x="442500" y="850750"/>
            <a:ext cx="8259000" cy="31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Realizar un proyecto TypeScript node.js que genere un </a:t>
            </a:r>
            <a:r>
              <a:rPr b="1"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color aleatorio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en formato RGB (canal rojo, verde y azul entre 0 y 255) y lo muestre por consola.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funcionalidad debe estar implementada dentro de una clase en un archivo color.ts y deberá utilizar sintaxis Typescript tipada. 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proyecto deberá convertir este código TS a JS5 en forma automática con TSC CLI</a:t>
            </a:r>
            <a:endParaRPr i="1"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00" name="Google Shape;300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0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6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i="1" sz="6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1"/>
          <p:cNvSpPr/>
          <p:nvPr/>
        </p:nvSpPr>
        <p:spPr>
          <a:xfrm>
            <a:off x="0" y="0"/>
            <a:ext cx="1322100" cy="5159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51"/>
          <p:cNvSpPr txBox="1"/>
          <p:nvPr/>
        </p:nvSpPr>
        <p:spPr>
          <a:xfrm>
            <a:off x="2457163" y="924600"/>
            <a:ext cx="4730100" cy="12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¡Lanzamos la</a:t>
            </a:r>
            <a:endParaRPr b="1" sz="37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7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Bolsa de Empleos</a:t>
            </a:r>
            <a:r>
              <a:rPr b="1" lang="en-GB" sz="3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!</a:t>
            </a:r>
            <a:endParaRPr b="1" sz="37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2" name="Google Shape;312;p51"/>
          <p:cNvSpPr txBox="1"/>
          <p:nvPr/>
        </p:nvSpPr>
        <p:spPr>
          <a:xfrm>
            <a:off x="2457163" y="2297525"/>
            <a:ext cx="4798800" cy="14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Un espacio para seguir </a:t>
            </a:r>
            <a:r>
              <a:rPr b="1"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potenciando tu carrera</a:t>
            </a: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y que tengas más </a:t>
            </a:r>
            <a:r>
              <a:rPr b="1"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oportunidades de inserción laboral</a:t>
            </a: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Podrás encontrar la </a:t>
            </a:r>
            <a:r>
              <a:rPr b="1"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Bolsa de Empleos </a:t>
            </a: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el menú izquierdo de la plataforma.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Te invitamos a conocerla y ¡postularte a tu futuro trabajo!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13" name="Google Shape;313;p51" title="&quot;nuevo&quo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8088" y="477975"/>
            <a:ext cx="690294" cy="2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51"/>
          <p:cNvPicPr preferRelativeResize="0"/>
          <p:nvPr/>
        </p:nvPicPr>
        <p:blipFill rotWithShape="1">
          <a:blip r:embed="rId4">
            <a:alphaModFix/>
          </a:blip>
          <a:srcRect b="0" l="5452" r="5461" t="0"/>
          <a:stretch/>
        </p:blipFill>
        <p:spPr>
          <a:xfrm>
            <a:off x="567850" y="477975"/>
            <a:ext cx="1497687" cy="412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1"/>
          <p:cNvSpPr/>
          <p:nvPr/>
        </p:nvSpPr>
        <p:spPr>
          <a:xfrm>
            <a:off x="632125" y="2660500"/>
            <a:ext cx="1322100" cy="3387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16" name="Google Shape;316;p51"/>
          <p:cNvGrpSpPr/>
          <p:nvPr/>
        </p:nvGrpSpPr>
        <p:grpSpPr>
          <a:xfrm>
            <a:off x="2560438" y="3996550"/>
            <a:ext cx="1134384" cy="280804"/>
            <a:chOff x="2560438" y="3920350"/>
            <a:chExt cx="1134384" cy="280804"/>
          </a:xfrm>
        </p:grpSpPr>
        <p:pic>
          <p:nvPicPr>
            <p:cNvPr id="317" name="Google Shape;317;p5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60438" y="3920354"/>
              <a:ext cx="1134384" cy="280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8" name="Google Shape;318;p51"/>
            <p:cNvSpPr txBox="1"/>
            <p:nvPr/>
          </p:nvSpPr>
          <p:spPr>
            <a:xfrm>
              <a:off x="2607288" y="3920350"/>
              <a:ext cx="1040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chemeClr val="dk1"/>
                  </a:solidFill>
                  <a:uFill>
                    <a:noFill/>
                  </a:uFill>
                  <a:latin typeface="DM Sans"/>
                  <a:ea typeface="DM Sans"/>
                  <a:cs typeface="DM Sans"/>
                  <a:sym typeface="DM Sans"/>
                  <a:hlinkClick r:id="rId6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Conócela</a:t>
              </a:r>
              <a:endParaRPr b="1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cxnSp>
        <p:nvCxnSpPr>
          <p:cNvPr id="319" name="Google Shape;319;p51"/>
          <p:cNvCxnSpPr/>
          <p:nvPr/>
        </p:nvCxnSpPr>
        <p:spPr>
          <a:xfrm rot="10800000">
            <a:off x="2014413" y="2829100"/>
            <a:ext cx="269700" cy="1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 txBox="1"/>
          <p:nvPr/>
        </p:nvSpPr>
        <p:spPr>
          <a:xfrm>
            <a:off x="0" y="1877050"/>
            <a:ext cx="91440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Módulos en ES6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3"/>
          <p:cNvSpPr txBox="1"/>
          <p:nvPr/>
        </p:nvSpPr>
        <p:spPr>
          <a:xfrm>
            <a:off x="638000" y="1380425"/>
            <a:ext cx="7898700" cy="3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 partir de ES6 de Node.js admite definir archivos y proyectos como </a:t>
            </a:r>
            <a:r>
              <a:rPr i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módulos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A diferencia de los archivos y proyectos comunes en JavaScript (“commonJs”), los módulos permiten ser importados en forma asincrónica en lugar de sincrónica, lo cual libera el hilo principal y mejora la performance de los programas (entre otras ventajas). Cuando se trata de proyectos, este cambio se puede realizar fácilmente desde el archivo </a:t>
            </a:r>
            <a:r>
              <a:rPr i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package.json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agregando el siguiente par clave-valor: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"type": "module"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i="1"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30" name="Google Shape;33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225" y="16757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3"/>
          <p:cNvSpPr txBox="1"/>
          <p:nvPr/>
        </p:nvSpPr>
        <p:spPr>
          <a:xfrm>
            <a:off x="1668200" y="419725"/>
            <a:ext cx="58227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Módulos en ES6: Introducción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/>
        </p:nvSpPr>
        <p:spPr>
          <a:xfrm>
            <a:off x="638000" y="1151825"/>
            <a:ext cx="78987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 vez definido el proyecto como módulo, ya no podremos utilizar la función </a:t>
            </a:r>
            <a:r>
              <a:rPr i="1"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require</a:t>
            </a: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importar otros archivos, ni </a:t>
            </a:r>
            <a:r>
              <a:rPr i="1"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module.exports</a:t>
            </a: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exportar objetos hacia otros archivos. Para esto se utiliza la nueva sintaxis, según las siguientes equivalencias:</a:t>
            </a:r>
            <a:endParaRPr i="1"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38" name="Google Shape;33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225" y="16757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4"/>
          <p:cNvSpPr txBox="1"/>
          <p:nvPr/>
        </p:nvSpPr>
        <p:spPr>
          <a:xfrm>
            <a:off x="1668200" y="419725"/>
            <a:ext cx="58227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Módulos en ES6: Sintaxis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1" name="Google Shape;341;p54"/>
          <p:cNvSpPr txBox="1"/>
          <p:nvPr/>
        </p:nvSpPr>
        <p:spPr>
          <a:xfrm>
            <a:off x="638000" y="2231873"/>
            <a:ext cx="6718800" cy="2539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MiClase.js                                  // MiClase.js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MiClase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 }                              </a:t>
            </a: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MiClase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 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exports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MiClase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</a:t>
            </a:r>
            <a:r>
              <a:rPr lang="en-GB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MiClase</a:t>
            </a:r>
            <a:endParaRPr sz="1050">
              <a:solidFill>
                <a:srgbClr val="4EC9B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libreria.js                                 // libreria.js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 { }                               </a:t>
            </a: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 { 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exports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{ </a:t>
            </a:r>
            <a:r>
              <a:rPr lang="en-GB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                         </a:t>
            </a:r>
            <a:r>
              <a:rPr lang="en-GB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GB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main.js                                     // main.js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Clase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require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'./MiClase.js'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         </a:t>
            </a:r>
            <a:r>
              <a:rPr lang="en-GB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Clase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'./MiClase.js'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GB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 = </a:t>
            </a:r>
            <a:r>
              <a:rPr lang="en-GB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require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'./libreria.js'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        </a:t>
            </a:r>
            <a:r>
              <a:rPr lang="en-GB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 </a:t>
            </a:r>
            <a:r>
              <a:rPr lang="en-GB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'./libreria.js'</a:t>
            </a:r>
            <a:endParaRPr/>
          </a:p>
        </p:txBody>
      </p:sp>
      <p:sp>
        <p:nvSpPr>
          <p:cNvPr id="342" name="Google Shape;342;p54"/>
          <p:cNvSpPr/>
          <p:nvPr/>
        </p:nvSpPr>
        <p:spPr>
          <a:xfrm>
            <a:off x="3846500" y="3136225"/>
            <a:ext cx="301800" cy="73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54"/>
          <p:cNvSpPr txBox="1"/>
          <p:nvPr/>
        </p:nvSpPr>
        <p:spPr>
          <a:xfrm>
            <a:off x="341600" y="120475"/>
            <a:ext cx="365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00FFFF"/>
                </a:highlight>
              </a:rPr>
              <a:t>*Ojo con la </a:t>
            </a:r>
            <a:r>
              <a:rPr lang="en-GB">
                <a:highlight>
                  <a:srgbClr val="00FFFF"/>
                </a:highlight>
              </a:rPr>
              <a:t>configuración</a:t>
            </a:r>
            <a:r>
              <a:rPr lang="en-GB">
                <a:highlight>
                  <a:srgbClr val="00FFFF"/>
                </a:highlight>
              </a:rPr>
              <a:t> de typescript</a:t>
            </a:r>
            <a:endParaRPr>
              <a:highlight>
                <a:srgbClr val="00FFFF"/>
              </a:highlight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5"/>
          <p:cNvSpPr txBox="1"/>
          <p:nvPr/>
        </p:nvSpPr>
        <p:spPr>
          <a:xfrm>
            <a:off x="638000" y="1380425"/>
            <a:ext cx="7898700" cy="21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caso de querer realizar una importación condicional, se puede import como función: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Notese que al ser asincrónica, devuelve una promesa, y admite el uso de </a:t>
            </a:r>
            <a:r>
              <a:rPr i="1"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async/await</a:t>
            </a: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Dentro de los módulos es posible escribir await aún estando fuera de una función async (uso a nivel archivo), causando la espera de la resolución de la promesa como es de esperarse. A esta funcionalidad se la conoce como: </a:t>
            </a:r>
            <a:r>
              <a:rPr b="1" i="1"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Top-level Await</a:t>
            </a:r>
            <a:r>
              <a:rPr i="1"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i="1"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49" name="Google Shape;34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225" y="16757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55"/>
          <p:cNvSpPr txBox="1"/>
          <p:nvPr/>
        </p:nvSpPr>
        <p:spPr>
          <a:xfrm>
            <a:off x="1668200" y="419725"/>
            <a:ext cx="58227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Módulos en ES6: Sintaxis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52" name="Google Shape;352;p55"/>
          <p:cNvSpPr txBox="1"/>
          <p:nvPr/>
        </p:nvSpPr>
        <p:spPr>
          <a:xfrm>
            <a:off x="1212600" y="1886523"/>
            <a:ext cx="6718800" cy="10044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condicion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const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default: </a:t>
            </a:r>
            <a:r>
              <a:rPr lang="en-GB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Clase 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 = </a:t>
            </a:r>
            <a:r>
              <a:rPr lang="en-GB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'./MiClase.js'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const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  = </a:t>
            </a:r>
            <a:r>
              <a:rPr lang="en-GB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'./libreria.js'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3" name="Google Shape;353;p55"/>
          <p:cNvSpPr txBox="1"/>
          <p:nvPr/>
        </p:nvSpPr>
        <p:spPr>
          <a:xfrm>
            <a:off x="315800" y="139825"/>
            <a:ext cx="378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00FFFF"/>
                </a:highlight>
              </a:rPr>
              <a:t>*no se va  a usar en el curso</a:t>
            </a:r>
            <a:endParaRPr>
              <a:highlight>
                <a:srgbClr val="00FFFF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9"/>
          <p:cNvSpPr/>
          <p:nvPr/>
        </p:nvSpPr>
        <p:spPr>
          <a:xfrm>
            <a:off x="3609625" y="1163625"/>
            <a:ext cx="2157900" cy="31386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9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9"/>
          <p:cNvSpPr txBox="1"/>
          <p:nvPr/>
        </p:nvSpPr>
        <p:spPr>
          <a:xfrm>
            <a:off x="39193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Clase 13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108;p29"/>
          <p:cNvSpPr txBox="1"/>
          <p:nvPr/>
        </p:nvSpPr>
        <p:spPr>
          <a:xfrm>
            <a:off x="3761125" y="1758000"/>
            <a:ext cx="1854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highlight>
                  <a:schemeClr val="lt1"/>
                </a:highlight>
              </a:rPr>
              <a:t>Node.js como herramienta de desarrollo</a:t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9" name="Google Shape;1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9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9"/>
          <p:cNvSpPr txBox="1"/>
          <p:nvPr/>
        </p:nvSpPr>
        <p:spPr>
          <a:xfrm>
            <a:off x="1535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Clase 12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" name="Google Shape;112;p29"/>
          <p:cNvSpPr txBox="1"/>
          <p:nvPr/>
        </p:nvSpPr>
        <p:spPr>
          <a:xfrm>
            <a:off x="13776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highlight>
                  <a:srgbClr val="FFFFFF"/>
                </a:highlight>
              </a:rPr>
              <a:t>Aplicación chat con websocket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3" name="Google Shape;113;p29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9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29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29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7" name="Google Shape;11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9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9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9"/>
          <p:cNvSpPr txBox="1"/>
          <p:nvPr/>
        </p:nvSpPr>
        <p:spPr>
          <a:xfrm>
            <a:off x="6302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Clase 14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1" name="Google Shape;121;p29"/>
          <p:cNvSpPr txBox="1"/>
          <p:nvPr/>
        </p:nvSpPr>
        <p:spPr>
          <a:xfrm>
            <a:off x="6144625" y="1758000"/>
            <a:ext cx="1854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highlight>
                  <a:schemeClr val="lt1"/>
                </a:highlight>
              </a:rPr>
              <a:t>Webpack: Module Bundler</a:t>
            </a:r>
            <a:endParaRPr b="1"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cxnSp>
        <p:nvCxnSpPr>
          <p:cNvPr id="122" name="Google Shape;122;p29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29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29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" name="Google Shape;125;p29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6" name="Google Shape;12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9"/>
          <p:cNvSpPr txBox="1"/>
          <p:nvPr/>
        </p:nvSpPr>
        <p:spPr>
          <a:xfrm>
            <a:off x="1398000" y="2320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128" name="Google Shape;128;p29"/>
          <p:cNvGrpSpPr/>
          <p:nvPr/>
        </p:nvGrpSpPr>
        <p:grpSpPr>
          <a:xfrm>
            <a:off x="6144656" y="2643064"/>
            <a:ext cx="348311" cy="330654"/>
            <a:chOff x="3882275" y="708249"/>
            <a:chExt cx="1379450" cy="1379450"/>
          </a:xfrm>
        </p:grpSpPr>
        <p:pic>
          <p:nvPicPr>
            <p:cNvPr id="129" name="Google Shape;129;p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882275" y="708249"/>
              <a:ext cx="1379450" cy="1379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" name="Google Shape;130;p29"/>
            <p:cNvSpPr/>
            <p:nvPr/>
          </p:nvSpPr>
          <p:spPr>
            <a:xfrm>
              <a:off x="4823975" y="799475"/>
              <a:ext cx="381900" cy="381900"/>
            </a:xfrm>
            <a:prstGeom prst="ellipse">
              <a:avLst/>
            </a:pr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31" name="Google Shape;131;p29"/>
          <p:cNvSpPr txBox="1"/>
          <p:nvPr/>
        </p:nvSpPr>
        <p:spPr>
          <a:xfrm>
            <a:off x="6363300" y="2633425"/>
            <a:ext cx="18549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800">
                <a:solidFill>
                  <a:srgbClr val="000000"/>
                </a:solidFill>
              </a:rPr>
              <a:t>1º ENTREGA PROYECTO FINAL</a:t>
            </a:r>
            <a:endParaRPr sz="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6"/>
          <p:cNvSpPr txBox="1"/>
          <p:nvPr/>
        </p:nvSpPr>
        <p:spPr>
          <a:xfrm>
            <a:off x="0" y="124450"/>
            <a:ext cx="91440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Uso avanzado de TSC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59" name="Google Shape;35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3575" y="927287"/>
            <a:ext cx="5846974" cy="328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7"/>
          <p:cNvSpPr txBox="1"/>
          <p:nvPr/>
        </p:nvSpPr>
        <p:spPr>
          <a:xfrm>
            <a:off x="1398000" y="1772400"/>
            <a:ext cx="6348000" cy="16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Creando un proyecto Typescript en node.js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65" name="Google Shape;36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8"/>
          <p:cNvSpPr txBox="1"/>
          <p:nvPr/>
        </p:nvSpPr>
        <p:spPr>
          <a:xfrm>
            <a:off x="638000" y="1380425"/>
            <a:ext cx="7898700" cy="3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Node.js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 un entorno de tiempo de ejecución que hace que sea posible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escribir JavaScript en el lado del servidor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Esto puede ser difícil a medida que la base de código crece debido a la naturaleza del lenguaje JavaScript: dinámico y con escritura débil.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desarrolladores que llegan a JavaScript desde otros lenguajes a menudo se quejan sobre su falta de escritura estática fuerte, pero aquí es donde entra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TypeScript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para cerrar esta brecha.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71" name="Google Shape;37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225" y="16757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8"/>
          <p:cNvSpPr txBox="1"/>
          <p:nvPr/>
        </p:nvSpPr>
        <p:spPr>
          <a:xfrm>
            <a:off x="3463750" y="419725"/>
            <a:ext cx="36702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Introducción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74" name="Google Shape;374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3175" y="167575"/>
            <a:ext cx="2310583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9"/>
          <p:cNvSpPr txBox="1"/>
          <p:nvPr/>
        </p:nvSpPr>
        <p:spPr>
          <a:xfrm>
            <a:off x="603875" y="1380425"/>
            <a:ext cx="7950000" cy="3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TypeScript puede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ayudar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 la hora de crear y gestionar </a:t>
            </a:r>
            <a:r>
              <a:rPr b="1" lang="en-GB" sz="2000">
                <a:solidFill>
                  <a:schemeClr val="dk1"/>
                </a:solidFill>
                <a:highlight>
                  <a:srgbClr val="00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proyectos </a:t>
            </a:r>
            <a:r>
              <a:rPr lang="en-GB" sz="20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 a </a:t>
            </a:r>
            <a:r>
              <a:rPr b="1" lang="en-GB" sz="2000">
                <a:solidFill>
                  <a:schemeClr val="dk1"/>
                </a:solidFill>
                <a:highlight>
                  <a:srgbClr val="00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gran escala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-GB" sz="2000">
                <a:solidFill>
                  <a:schemeClr val="dk1"/>
                </a:solidFill>
                <a:highlight>
                  <a:srgbClr val="00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(?)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Puede verse como JavaScript con funciones adicionales como escritura estática fuerte, compilación y programación orientada a objetos.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TypeScript es técnicamente un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superconjunto de JavaScript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lo que significa que todo el código JavaScript es código TypeScript válido.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80" name="Google Shape;38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225" y="1675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7196" y="125383"/>
            <a:ext cx="1648077" cy="131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9"/>
          <p:cNvSpPr txBox="1"/>
          <p:nvPr/>
        </p:nvSpPr>
        <p:spPr>
          <a:xfrm>
            <a:off x="3463750" y="419725"/>
            <a:ext cx="36702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Introducción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0"/>
          <p:cNvSpPr txBox="1"/>
          <p:nvPr/>
        </p:nvSpPr>
        <p:spPr>
          <a:xfrm>
            <a:off x="603875" y="1837625"/>
            <a:ext cx="79500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➢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TypeScript utiliza un archivo llamado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tsconfig.json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configurar las opciones del compilador para un proyecto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crear el archivo tsconfig.json ejecutamos el siguiente comando: 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./node_modules/.bin/tsc --init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➢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Este comando generará un archivo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tsconfig.json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bien redactado. 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9" name="Google Shape;38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225" y="16757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60"/>
          <p:cNvSpPr txBox="1"/>
          <p:nvPr/>
        </p:nvSpPr>
        <p:spPr>
          <a:xfrm>
            <a:off x="2868375" y="419725"/>
            <a:ext cx="4525200" cy="11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Configurar TypeScript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92" name="Google Shape;392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275" y="337350"/>
            <a:ext cx="2538100" cy="12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/>
        </p:nvSpPr>
        <p:spPr>
          <a:xfrm>
            <a:off x="524025" y="91375"/>
            <a:ext cx="41547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2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Ejemplo tsconfig.json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98" name="Google Shape;39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750" y="638980"/>
            <a:ext cx="8164702" cy="435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2"/>
          <p:cNvSpPr txBox="1"/>
          <p:nvPr/>
        </p:nvSpPr>
        <p:spPr>
          <a:xfrm>
            <a:off x="373950" y="904400"/>
            <a:ext cx="8396100" cy="38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Algunas de las claves más importantes de tsconfig.json</a:t>
            </a:r>
            <a:endParaRPr i="1"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module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Especifica el método de generación de código del módulo.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target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Especifica el nivel de lenguaje de salida.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rootDir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Especifica el directorio raíz de los archivos de entrada. Se usa sólo para controlar la estructura del directorio de salida con </a:t>
            </a:r>
            <a:r>
              <a:rPr i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outDir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outDir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Esta es la ubicación para los archivos .js tras la </a:t>
            </a:r>
            <a:r>
              <a:rPr i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transpilación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la documentación oficial de TypeScript tenemos más configuraciones: </a:t>
            </a:r>
            <a:r>
              <a:rPr lang="en-GB" sz="2000" u="sng">
                <a:solidFill>
                  <a:schemeClr val="hlink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https://www.typescriptlang.org/docs/handbook/compiler-options.html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225" y="1675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62"/>
          <p:cNvSpPr txBox="1"/>
          <p:nvPr/>
        </p:nvSpPr>
        <p:spPr>
          <a:xfrm>
            <a:off x="726875" y="208995"/>
            <a:ext cx="66837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Configuración de tsconfig.json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/>
        </p:nvSpPr>
        <p:spPr>
          <a:xfrm>
            <a:off x="1398000" y="1772400"/>
            <a:ext cx="6348000" cy="16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Ejemplo de proyecto Typescript con tsconfig.json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13" name="Google Shape;41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 txBox="1"/>
          <p:nvPr/>
        </p:nvSpPr>
        <p:spPr>
          <a:xfrm>
            <a:off x="524025" y="91375"/>
            <a:ext cx="55689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completo: package.json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19" name="Google Shape;41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750" y="643666"/>
            <a:ext cx="8158124" cy="434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225" y="643675"/>
            <a:ext cx="8155860" cy="434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5"/>
          <p:cNvSpPr txBox="1"/>
          <p:nvPr/>
        </p:nvSpPr>
        <p:spPr>
          <a:xfrm>
            <a:off x="524025" y="91375"/>
            <a:ext cx="6666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completo:  src (carpeta de entrada)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/>
        </p:nvSpPr>
        <p:spPr>
          <a:xfrm>
            <a:off x="0" y="315450"/>
            <a:ext cx="91440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Transpilador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37" name="Google Shape;13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563" y="1345025"/>
            <a:ext cx="8524875" cy="27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0625" y="1398350"/>
            <a:ext cx="1368338" cy="96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6"/>
          <p:cNvSpPr txBox="1"/>
          <p:nvPr/>
        </p:nvSpPr>
        <p:spPr>
          <a:xfrm>
            <a:off x="524025" y="91375"/>
            <a:ext cx="6666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completo:  src (carpeta de entrada)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33" name="Google Shape;43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225" y="644564"/>
            <a:ext cx="8154224" cy="4345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/>
        </p:nvSpPr>
        <p:spPr>
          <a:xfrm>
            <a:off x="524025" y="91375"/>
            <a:ext cx="69750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completo:  dist (carpeta de salida)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40" name="Google Shape;44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225" y="651475"/>
            <a:ext cx="8141227" cy="433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8"/>
          <p:cNvSpPr txBox="1"/>
          <p:nvPr/>
        </p:nvSpPr>
        <p:spPr>
          <a:xfrm>
            <a:off x="524025" y="91375"/>
            <a:ext cx="69750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completo:  dist (carpeta de salida)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47" name="Google Shape;44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225" y="651475"/>
            <a:ext cx="8141230" cy="433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9"/>
          <p:cNvSpPr txBox="1"/>
          <p:nvPr/>
        </p:nvSpPr>
        <p:spPr>
          <a:xfrm>
            <a:off x="160925" y="50425"/>
            <a:ext cx="83412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Operación del proyecto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54" name="Google Shape;454;p69"/>
          <p:cNvSpPr txBox="1"/>
          <p:nvPr/>
        </p:nvSpPr>
        <p:spPr>
          <a:xfrm>
            <a:off x="340350" y="986050"/>
            <a:ext cx="8490300" cy="36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Mediante los scripts creados en package.json ponemos en acción los mecanismos de transpilación manual y automática junto con la puesta en marcha del proyecto.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"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build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": "tsc" -&gt; transpilación manual</a:t>
            </a:r>
            <a:r>
              <a:rPr i="1"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i="1"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"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watch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": "tsc -w"-&gt; transpilación automática</a:t>
            </a:r>
            <a:r>
              <a:rPr i="1"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i="1"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"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start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": "node ./dist/index.js" -&gt; ejecución de código transpilado.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 el comando 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npm run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ejecutan los scripts build, watch y start.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55" name="Google Shape;45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0"/>
          <p:cNvSpPr txBox="1"/>
          <p:nvPr/>
        </p:nvSpPr>
        <p:spPr>
          <a:xfrm>
            <a:off x="524025" y="91375"/>
            <a:ext cx="69750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completo:  resultado final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61" name="Google Shape;46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225" y="644564"/>
            <a:ext cx="8154224" cy="4345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70"/>
          <p:cNvSpPr/>
          <p:nvPr/>
        </p:nvSpPr>
        <p:spPr>
          <a:xfrm>
            <a:off x="3435775" y="2841900"/>
            <a:ext cx="368700" cy="522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70"/>
          <p:cNvSpPr/>
          <p:nvPr/>
        </p:nvSpPr>
        <p:spPr>
          <a:xfrm rot="-2113751">
            <a:off x="4317554" y="2985223"/>
            <a:ext cx="641243" cy="37713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70"/>
          <p:cNvSpPr/>
          <p:nvPr/>
        </p:nvSpPr>
        <p:spPr>
          <a:xfrm>
            <a:off x="8114450" y="2989900"/>
            <a:ext cx="368700" cy="522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1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471" name="Google Shape;471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2"/>
          <p:cNvSpPr txBox="1"/>
          <p:nvPr/>
        </p:nvSpPr>
        <p:spPr>
          <a:xfrm>
            <a:off x="1956450" y="491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8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i="1" sz="48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77" name="Google Shape;477;p72"/>
          <p:cNvSpPr txBox="1"/>
          <p:nvPr/>
        </p:nvSpPr>
        <p:spPr>
          <a:xfrm>
            <a:off x="1088025" y="1733850"/>
            <a:ext cx="7104300" cy="16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-Transpiladores JS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-Babel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-TSC 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3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483" name="Google Shape;483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4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#DEMOCRATIZANDOLAEDUCACIÓN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89" name="Google Shape;48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/>
        </p:nvSpPr>
        <p:spPr>
          <a:xfrm>
            <a:off x="329250" y="1026925"/>
            <a:ext cx="8485500" cy="26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 </a:t>
            </a:r>
            <a:r>
              <a:rPr lang="en-GB" sz="20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transpilador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 un tipo especial de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compilador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b="1" lang="en-GB" sz="2000">
                <a:solidFill>
                  <a:schemeClr val="dk1"/>
                </a:solidFill>
                <a:highlight>
                  <a:srgbClr val="00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traduce de un lenguaje fuente a otro fuente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también de </a:t>
            </a:r>
            <a:r>
              <a:rPr lang="en-GB" sz="20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 nivel de abstracción parecido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diferencia de los </a:t>
            </a:r>
            <a:r>
              <a:rPr i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compiladores tradicionales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ya que estos últimos reciben como entrada archivos conteniendo código fuente y generan código máquina del más bajo nivel.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i="1" lang="en-GB" sz="20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b="1" i="1" lang="en-GB" sz="2000">
                <a:solidFill>
                  <a:schemeClr val="dk1"/>
                </a:solidFill>
                <a:highlight>
                  <a:srgbClr val="00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transpilación</a:t>
            </a:r>
            <a:r>
              <a:rPr i="1" lang="en-GB" sz="20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</a:t>
            </a:r>
            <a:r>
              <a:rPr lang="en-GB" sz="20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es la acción que realiza</a:t>
            </a:r>
            <a:r>
              <a:rPr i="1" lang="en-GB" sz="20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el transpilador, </a:t>
            </a:r>
            <a:r>
              <a:rPr lang="en-GB" sz="20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 un </a:t>
            </a:r>
            <a:r>
              <a:rPr b="1" lang="en-GB" sz="2000">
                <a:solidFill>
                  <a:schemeClr val="dk1"/>
                </a:solidFill>
                <a:highlight>
                  <a:srgbClr val="00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caso particular</a:t>
            </a:r>
            <a:r>
              <a:rPr lang="en-GB" sz="20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la </a:t>
            </a:r>
            <a:r>
              <a:rPr b="1" i="1" lang="en-GB" sz="2000">
                <a:solidFill>
                  <a:schemeClr val="dk1"/>
                </a:solidFill>
                <a:highlight>
                  <a:srgbClr val="00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compilación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4" name="Google Shape;144;p31"/>
          <p:cNvSpPr txBox="1"/>
          <p:nvPr/>
        </p:nvSpPr>
        <p:spPr>
          <a:xfrm>
            <a:off x="1909425" y="295825"/>
            <a:ext cx="55851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¿Qué es un transpilador?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45" name="Google Shape;1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225" y="1675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9750" y="4000859"/>
            <a:ext cx="5585100" cy="1142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171" y="167575"/>
            <a:ext cx="1422250" cy="84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838" y="2331553"/>
            <a:ext cx="4066975" cy="2811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9925" y="390050"/>
            <a:ext cx="4496976" cy="26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1014" y="3463550"/>
            <a:ext cx="4114800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6250" y="853025"/>
            <a:ext cx="2881567" cy="96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2"/>
          <p:cNvSpPr txBox="1"/>
          <p:nvPr/>
        </p:nvSpPr>
        <p:spPr>
          <a:xfrm>
            <a:off x="194950" y="125250"/>
            <a:ext cx="25977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Ejemplos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59" name="Google Shape;159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4950" y="1618022"/>
            <a:ext cx="4114799" cy="965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3"/>
          <p:cNvSpPr txBox="1"/>
          <p:nvPr/>
        </p:nvSpPr>
        <p:spPr>
          <a:xfrm>
            <a:off x="160925" y="202825"/>
            <a:ext cx="62307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Diferencias entre transpiladores y compiladores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65" name="Google Shape;165;p33"/>
          <p:cNvSpPr txBox="1"/>
          <p:nvPr/>
        </p:nvSpPr>
        <p:spPr>
          <a:xfrm>
            <a:off x="264250" y="1319425"/>
            <a:ext cx="6004500" cy="37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transpiladores y los compiladores traducen código desde un origen hacia un destino.</a:t>
            </a:r>
            <a:endParaRPr sz="2000">
              <a:solidFill>
                <a:schemeClr val="dk1"/>
              </a:solidFill>
              <a:highlight>
                <a:srgbClr val="00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diferencia radica en la relación entre los lenguajes origen y destino de la traducción.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transpilador traduce código entre dos lenguajes que están al mismo nivel de abstracción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mientras que el compilador lo hace entre lenguajes de diferente nivel de abstracción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66" name="Google Shape;1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7734" y="199675"/>
            <a:ext cx="2516616" cy="4714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4"/>
          <p:cNvSpPr txBox="1"/>
          <p:nvPr/>
        </p:nvSpPr>
        <p:spPr>
          <a:xfrm>
            <a:off x="0" y="315450"/>
            <a:ext cx="91440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Babel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73" name="Google Shape;17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8574" y="1157850"/>
            <a:ext cx="6566851" cy="309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5"/>
          <p:cNvSpPr txBox="1"/>
          <p:nvPr/>
        </p:nvSpPr>
        <p:spPr>
          <a:xfrm>
            <a:off x="329250" y="1201700"/>
            <a:ext cx="8009700" cy="3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Babel es un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transpilador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nos permite </a:t>
            </a:r>
            <a:r>
              <a:rPr b="1" lang="en-GB" sz="2000">
                <a:solidFill>
                  <a:schemeClr val="dk1"/>
                </a:solidFill>
                <a:highlight>
                  <a:srgbClr val="00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transformar </a:t>
            </a:r>
            <a:r>
              <a:rPr lang="en-GB" sz="20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nuestro código </a:t>
            </a:r>
            <a:r>
              <a:rPr b="1" lang="en-GB" sz="2000">
                <a:solidFill>
                  <a:schemeClr val="dk1"/>
                </a:solidFill>
                <a:highlight>
                  <a:srgbClr val="00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JS de última generación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(o con funcionalidades extras) </a:t>
            </a:r>
            <a:r>
              <a:rPr b="1" lang="en-GB" sz="2000">
                <a:solidFill>
                  <a:schemeClr val="dk1"/>
                </a:solidFill>
                <a:highlight>
                  <a:srgbClr val="00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 JS </a:t>
            </a:r>
            <a:r>
              <a:rPr lang="en-GB" sz="20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que </a:t>
            </a:r>
            <a:r>
              <a:rPr b="1" lang="en-GB" sz="2000">
                <a:solidFill>
                  <a:schemeClr val="dk1"/>
                </a:solidFill>
                <a:highlight>
                  <a:srgbClr val="00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cualquier navegador o versión de Node.js entienda</a:t>
            </a:r>
            <a:r>
              <a:rPr lang="en-GB" sz="20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highlight>
                <a:srgbClr val="00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Babel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funciona mediante plugins con los cuales le indicamos cuál es la transformación que vamos a efectuar.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el plugin </a:t>
            </a:r>
            <a:r>
              <a:rPr b="1" i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babel-plugin-transform-es2015-arrow-functions</a:t>
            </a:r>
            <a:r>
              <a:rPr i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decirle que transforme las arrow functions de ECMAScript 2015 a funciones normales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9" name="Google Shape;179;p35"/>
          <p:cNvSpPr txBox="1"/>
          <p:nvPr/>
        </p:nvSpPr>
        <p:spPr>
          <a:xfrm>
            <a:off x="2209150" y="295825"/>
            <a:ext cx="52854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¿Qué es Babel?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80" name="Google Shape;18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225" y="1675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975" y="198400"/>
            <a:ext cx="2042000" cy="92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